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2" r:id="rId4"/>
    <p:sldId id="263" r:id="rId5"/>
    <p:sldId id="264" r:id="rId6"/>
    <p:sldId id="259" r:id="rId7"/>
    <p:sldId id="260" r:id="rId8"/>
    <p:sldId id="265" r:id="rId9"/>
    <p:sldId id="273" r:id="rId10"/>
    <p:sldId id="268" r:id="rId11"/>
    <p:sldId id="274" r:id="rId12"/>
    <p:sldId id="261" r:id="rId13"/>
    <p:sldId id="271" r:id="rId14"/>
    <p:sldId id="269" r:id="rId15"/>
    <p:sldId id="267" r:id="rId16"/>
    <p:sldId id="270" r:id="rId17"/>
    <p:sldId id="272" r:id="rId18"/>
  </p:sldIdLst>
  <p:sldSz cx="9144000" cy="6858000" type="screen4x3"/>
  <p:notesSz cx="6858000" cy="9144000"/>
  <p:custDataLst>
    <p:tags r:id="rId1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CC"/>
    <a:srgbClr val="FF0000"/>
    <a:srgbClr val="0033CC"/>
    <a:srgbClr val="66FFFF"/>
    <a:srgbClr val="66FF33"/>
    <a:srgbClr val="008000"/>
    <a:srgbClr val="CC00FF"/>
    <a:srgbClr val="FFFF00"/>
    <a:srgbClr val="FF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55" autoAdjust="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perspective val="30"/>
    </c:view3D>
    <c:floor>
      <c:spPr>
        <a:solidFill>
          <a:schemeClr val="bg1">
            <a:lumMod val="85000"/>
          </a:schemeClr>
        </a:solidFill>
      </c:spPr>
    </c:floor>
    <c:plotArea>
      <c:layout/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е усвоившие</c:v>
                </c:pt>
              </c:strCache>
            </c:strRef>
          </c:tx>
          <c:spPr>
            <a:solidFill>
              <a:srgbClr val="0000CC"/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2015-16</c:v>
                </c:pt>
                <c:pt idx="1">
                  <c:v>2016-17</c:v>
                </c:pt>
                <c:pt idx="2">
                  <c:v>2017-18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0.31000000000000011</c:v>
                </c:pt>
                <c:pt idx="1">
                  <c:v>2.0000000000000007E-2</c:v>
                </c:pt>
                <c:pt idx="2" formatCode="General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усвоившие</c:v>
                </c:pt>
              </c:strCache>
            </c:strRef>
          </c:tx>
          <c:spPr>
            <a:solidFill>
              <a:srgbClr val="FF0000"/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2015-16</c:v>
                </c:pt>
                <c:pt idx="1">
                  <c:v>2016-17</c:v>
                </c:pt>
                <c:pt idx="2">
                  <c:v>2017-18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0.69000000000000017</c:v>
                </c:pt>
                <c:pt idx="1">
                  <c:v>0.98</c:v>
                </c:pt>
                <c:pt idx="2">
                  <c:v>1</c:v>
                </c:pt>
              </c:numCache>
            </c:numRef>
          </c:val>
        </c:ser>
        <c:dLbls>
          <c:showVal val="1"/>
        </c:dLbls>
        <c:shape val="cylinder"/>
        <c:axId val="55803264"/>
        <c:axId val="57450496"/>
        <c:axId val="39196864"/>
      </c:bar3DChart>
      <c:catAx>
        <c:axId val="55803264"/>
        <c:scaling>
          <c:orientation val="minMax"/>
        </c:scaling>
        <c:axPos val="b"/>
        <c:tickLblPos val="nextTo"/>
        <c:crossAx val="57450496"/>
        <c:crosses val="autoZero"/>
        <c:auto val="1"/>
        <c:lblAlgn val="ctr"/>
        <c:lblOffset val="100"/>
      </c:catAx>
      <c:valAx>
        <c:axId val="57450496"/>
        <c:scaling>
          <c:orientation val="minMax"/>
        </c:scaling>
        <c:delete val="1"/>
        <c:axPos val="l"/>
        <c:numFmt formatCode="0%" sourceLinked="1"/>
        <c:tickLblPos val="nextTo"/>
        <c:crossAx val="55803264"/>
        <c:crosses val="autoZero"/>
        <c:crossBetween val="between"/>
      </c:valAx>
      <c:serAx>
        <c:axId val="39196864"/>
        <c:scaling>
          <c:orientation val="minMax"/>
        </c:scaling>
        <c:delete val="1"/>
        <c:axPos val="b"/>
        <c:tickLblPos val="nextTo"/>
        <c:crossAx val="57450496"/>
        <c:crosses val="autoZero"/>
      </c:ser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perspective val="30"/>
    </c:view3D>
    <c:floor>
      <c:spPr>
        <a:solidFill>
          <a:schemeClr val="bg1">
            <a:lumMod val="85000"/>
          </a:schemeClr>
        </a:solidFill>
      </c:spPr>
    </c:floor>
    <c:plotArea>
      <c:layout/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е усвоившие</c:v>
                </c:pt>
              </c:strCache>
            </c:strRef>
          </c:tx>
          <c:spPr>
            <a:solidFill>
              <a:srgbClr val="0000CC"/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2015-16</c:v>
                </c:pt>
                <c:pt idx="1">
                  <c:v>2016-17</c:v>
                </c:pt>
                <c:pt idx="2">
                  <c:v>2017-18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0.04</c:v>
                </c:pt>
                <c:pt idx="1">
                  <c:v>0.05</c:v>
                </c:pt>
                <c:pt idx="2">
                  <c:v>0.05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усвоившие</c:v>
                </c:pt>
              </c:strCache>
            </c:strRef>
          </c:tx>
          <c:spPr>
            <a:solidFill>
              <a:srgbClr val="FF0000"/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2015-16</c:v>
                </c:pt>
                <c:pt idx="1">
                  <c:v>2016-17</c:v>
                </c:pt>
                <c:pt idx="2">
                  <c:v>2017-18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0.96</c:v>
                </c:pt>
                <c:pt idx="1">
                  <c:v>0.95</c:v>
                </c:pt>
                <c:pt idx="2">
                  <c:v>0.95</c:v>
                </c:pt>
              </c:numCache>
            </c:numRef>
          </c:val>
        </c:ser>
        <c:dLbls>
          <c:showVal val="1"/>
        </c:dLbls>
        <c:shape val="cylinder"/>
        <c:axId val="63169664"/>
        <c:axId val="65737472"/>
        <c:axId val="70117568"/>
      </c:bar3DChart>
      <c:catAx>
        <c:axId val="63169664"/>
        <c:scaling>
          <c:orientation val="minMax"/>
        </c:scaling>
        <c:axPos val="b"/>
        <c:tickLblPos val="nextTo"/>
        <c:crossAx val="65737472"/>
        <c:crosses val="autoZero"/>
        <c:auto val="1"/>
        <c:lblAlgn val="ctr"/>
        <c:lblOffset val="100"/>
      </c:catAx>
      <c:valAx>
        <c:axId val="65737472"/>
        <c:scaling>
          <c:orientation val="minMax"/>
        </c:scaling>
        <c:delete val="1"/>
        <c:axPos val="l"/>
        <c:numFmt formatCode="0%" sourceLinked="1"/>
        <c:tickLblPos val="nextTo"/>
        <c:crossAx val="63169664"/>
        <c:crosses val="autoZero"/>
        <c:crossBetween val="between"/>
      </c:valAx>
      <c:serAx>
        <c:axId val="70117568"/>
        <c:scaling>
          <c:orientation val="minMax"/>
        </c:scaling>
        <c:delete val="1"/>
        <c:axPos val="b"/>
        <c:tickLblPos val="nextTo"/>
        <c:crossAx val="65737472"/>
        <c:crosses val="autoZero"/>
      </c:ser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>
        <c:manualLayout>
          <c:layoutTarget val="inner"/>
          <c:xMode val="edge"/>
          <c:yMode val="edge"/>
          <c:x val="8.9704394314068278E-2"/>
          <c:y val="4.074376071247484E-2"/>
          <c:w val="0.78253989030506976"/>
          <c:h val="0.87380907109939643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низкий</c:v>
                </c:pt>
              </c:strCache>
            </c:strRef>
          </c:tx>
          <c:spPr>
            <a:solidFill>
              <a:srgbClr val="0033CC"/>
            </a:solidFill>
          </c:spPr>
          <c:cat>
            <c:strRef>
              <c:f>Лист1!$A$2:$A$7</c:f>
              <c:strCache>
                <c:ptCount val="6"/>
                <c:pt idx="0">
                  <c:v>01.09.2015</c:v>
                </c:pt>
                <c:pt idx="1">
                  <c:v>01.05.2016</c:v>
                </c:pt>
                <c:pt idx="2">
                  <c:v>01.09.2016</c:v>
                </c:pt>
                <c:pt idx="3">
                  <c:v>01.-5.17</c:v>
                </c:pt>
                <c:pt idx="4">
                  <c:v>01.09.2017</c:v>
                </c:pt>
                <c:pt idx="5">
                  <c:v>01.05.2018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78.099999999999994</c:v>
                </c:pt>
                <c:pt idx="1">
                  <c:v>11.3</c:v>
                </c:pt>
                <c:pt idx="2">
                  <c:v>76.2</c:v>
                </c:pt>
                <c:pt idx="3">
                  <c:v>10</c:v>
                </c:pt>
                <c:pt idx="4">
                  <c:v>85.5</c:v>
                </c:pt>
                <c:pt idx="5">
                  <c:v>9.3000000000000007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Лист1!$A$2:$A$7</c:f>
              <c:strCache>
                <c:ptCount val="6"/>
                <c:pt idx="0">
                  <c:v>01.09.2015</c:v>
                </c:pt>
                <c:pt idx="1">
                  <c:v>01.05.2016</c:v>
                </c:pt>
                <c:pt idx="2">
                  <c:v>01.09.2016</c:v>
                </c:pt>
                <c:pt idx="3">
                  <c:v>01.-5.17</c:v>
                </c:pt>
                <c:pt idx="4">
                  <c:v>01.09.2017</c:v>
                </c:pt>
                <c:pt idx="5">
                  <c:v>01.05.2018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14.2</c:v>
                </c:pt>
                <c:pt idx="1">
                  <c:v>59.7</c:v>
                </c:pt>
                <c:pt idx="2">
                  <c:v>17.3</c:v>
                </c:pt>
                <c:pt idx="3">
                  <c:v>54.5</c:v>
                </c:pt>
                <c:pt idx="4">
                  <c:v>10.7</c:v>
                </c:pt>
                <c:pt idx="5">
                  <c:v>54.7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высокий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Лист1!$A$2:$A$7</c:f>
              <c:strCache>
                <c:ptCount val="6"/>
                <c:pt idx="0">
                  <c:v>01.09.2015</c:v>
                </c:pt>
                <c:pt idx="1">
                  <c:v>01.05.2016</c:v>
                </c:pt>
                <c:pt idx="2">
                  <c:v>01.09.2016</c:v>
                </c:pt>
                <c:pt idx="3">
                  <c:v>01.-5.17</c:v>
                </c:pt>
                <c:pt idx="4">
                  <c:v>01.09.2017</c:v>
                </c:pt>
                <c:pt idx="5">
                  <c:v>01.05.2018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7.7</c:v>
                </c:pt>
                <c:pt idx="1">
                  <c:v>29</c:v>
                </c:pt>
                <c:pt idx="2">
                  <c:v>6.5</c:v>
                </c:pt>
                <c:pt idx="3">
                  <c:v>35.5</c:v>
                </c:pt>
                <c:pt idx="4">
                  <c:v>4.0999999999999996</c:v>
                </c:pt>
                <c:pt idx="5">
                  <c:v>36</c:v>
                </c:pt>
              </c:numCache>
            </c:numRef>
          </c:val>
        </c:ser>
        <c:overlap val="100"/>
        <c:axId val="68802816"/>
        <c:axId val="71041024"/>
      </c:barChart>
      <c:catAx>
        <c:axId val="68802816"/>
        <c:scaling>
          <c:orientation val="minMax"/>
        </c:scaling>
        <c:axPos val="b"/>
        <c:numFmt formatCode="dd/mm/yyyy" sourceLinked="1"/>
        <c:tickLblPos val="nextTo"/>
        <c:crossAx val="71041024"/>
        <c:crosses val="autoZero"/>
        <c:auto val="1"/>
        <c:lblAlgn val="ctr"/>
        <c:lblOffset val="100"/>
      </c:catAx>
      <c:valAx>
        <c:axId val="71041024"/>
        <c:scaling>
          <c:orientation val="minMax"/>
        </c:scaling>
        <c:axPos val="l"/>
        <c:majorGridlines/>
        <c:numFmt formatCode="General" sourceLinked="1"/>
        <c:tickLblPos val="nextTo"/>
        <c:crossAx val="688028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85321114083525"/>
          <c:y val="0.30463245518258258"/>
          <c:w val="0.14250436589429036"/>
          <c:h val="0.26234073213446951"/>
        </c:manualLayout>
      </c:layout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B3442-2E2C-413F-9608-12D7C41CC12D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87EE3-9CA2-491E-9D8B-9838A782D5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B3442-2E2C-413F-9608-12D7C41CC12D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87EE3-9CA2-491E-9D8B-9838A782D5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B3442-2E2C-413F-9608-12D7C41CC12D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87EE3-9CA2-491E-9D8B-9838A782D5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B3442-2E2C-413F-9608-12D7C41CC12D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87EE3-9CA2-491E-9D8B-9838A782D5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B3442-2E2C-413F-9608-12D7C41CC12D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87EE3-9CA2-491E-9D8B-9838A782D5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B3442-2E2C-413F-9608-12D7C41CC12D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87EE3-9CA2-491E-9D8B-9838A782D5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B3442-2E2C-413F-9608-12D7C41CC12D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87EE3-9CA2-491E-9D8B-9838A782D5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B3442-2E2C-413F-9608-12D7C41CC12D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87EE3-9CA2-491E-9D8B-9838A782D5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B3442-2E2C-413F-9608-12D7C41CC12D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87EE3-9CA2-491E-9D8B-9838A782D5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B3442-2E2C-413F-9608-12D7C41CC12D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87EE3-9CA2-491E-9D8B-9838A782D5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B3442-2E2C-413F-9608-12D7C41CC12D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87EE3-9CA2-491E-9D8B-9838A782D5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B3442-2E2C-413F-9608-12D7C41CC12D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87EE3-9CA2-491E-9D8B-9838A782D50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6000">
    <p:newsflash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2;&#1086;&#1080;%20&#1076;&#1086;&#1082;&#1091;&#1084;&#1077;&#1085;&#1090;&#1099;\&#1056;&#1072;&#1073;&#1086;&#1090;&#1072;\&#1084;&#1077;&#1090;&#1086;&#1075;&#1076;&#1080;&#1095;&#1077;&#1089;&#1082;&#1072;&#1103;%20&#1088;&#1072;&#1073;&#1086;&#1090;&#1072;\&#1044;&#1045;&#1058;&#1057;&#1050;&#1048;&#1049;%20&#1057;&#1040;&#1044;%20&#1043;&#1054;&#1044;&#1040;1\Zavodnaya_-_muzika_iz_det._filma_(get-tune.net).mp3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.xml"/><Relationship Id="rId4" Type="http://schemas.openxmlformats.org/officeDocument/2006/relationships/image" Target="../media/image21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000240"/>
            <a:ext cx="7051977" cy="4572032"/>
          </a:xfrm>
          <a:prstGeom prst="rect">
            <a:avLst/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5" name="Picture 34" descr="C:\Users\User\Documents\избр.картинки\анимашки\дети\baby15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66" y="4500570"/>
            <a:ext cx="30956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2" descr="C:\Users\User\Documents\избр.картинки\анимашки\цветы\01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5715016"/>
            <a:ext cx="10668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2" descr="C:\Users\User\Documents\избр.картинки\анимашки\цветы\01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29586" y="4572008"/>
            <a:ext cx="10668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2" descr="C:\Users\User\Documents\избр.картинки\анимашки\цветы\01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86380" y="5924550"/>
            <a:ext cx="10668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C:\Users\User\Documents\избр.картинки\анимашки\цветы\01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29520" y="5924550"/>
            <a:ext cx="10668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2" descr="C:\Users\User\Documents\избр.картинки\анимашки\цветы\01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3786190"/>
            <a:ext cx="10668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285720" y="214290"/>
            <a:ext cx="8572560" cy="178595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Inflate">
              <a:avLst/>
            </a:prstTxWarp>
            <a:spAutoFit/>
          </a:bodyPr>
          <a:lstStyle/>
          <a:p>
            <a:pPr algn="ctr"/>
            <a:r>
              <a:rPr lang="ru-RU" sz="2800" b="1" dirty="0" smtClean="0">
                <a:ln w="15875" cmpd="sng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Муниципальное бюджетное образовательное учреждение «Детский сад № 10 Компенсирующего вида» Г. Сосногорска</a:t>
            </a:r>
            <a:endParaRPr lang="ru-RU" sz="2800" b="1" dirty="0">
              <a:ln w="15875" cmpd="sng">
                <a:solidFill>
                  <a:schemeClr val="tx1"/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3" name="Zavodnaya_-_muzika_iz_det._filma_(get-tune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8001024" y="157161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94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5984" y="500042"/>
            <a:ext cx="6429420" cy="1470025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2700" dirty="0" smtClean="0"/>
              <a:t>Функционирует  13 групп, </a:t>
            </a:r>
            <a:br>
              <a:rPr lang="ru-RU" sz="2700" dirty="0" smtClean="0"/>
            </a:br>
            <a:r>
              <a:rPr lang="ru-RU" sz="2700" dirty="0" smtClean="0"/>
              <a:t> из них:       </a:t>
            </a:r>
            <a:br>
              <a:rPr lang="ru-RU" sz="2700" dirty="0" smtClean="0"/>
            </a:br>
            <a:r>
              <a:rPr lang="ru-RU" sz="2700" dirty="0" smtClean="0"/>
              <a:t>4  </a:t>
            </a:r>
            <a:r>
              <a:rPr lang="ru-RU" sz="2700" dirty="0" err="1" smtClean="0"/>
              <a:t>тифло</a:t>
            </a:r>
            <a:r>
              <a:rPr lang="ru-RU" sz="2700" dirty="0" smtClean="0"/>
              <a:t> группы,                                                         </a:t>
            </a:r>
            <a:br>
              <a:rPr lang="ru-RU" sz="2700" dirty="0" smtClean="0"/>
            </a:br>
            <a:r>
              <a:rPr lang="ru-RU" sz="2700" dirty="0" smtClean="0"/>
              <a:t>5  логопедических групп,</a:t>
            </a:r>
            <a:br>
              <a:rPr lang="ru-RU" sz="2700" dirty="0" smtClean="0"/>
            </a:br>
            <a:r>
              <a:rPr lang="ru-RU" sz="2700" dirty="0" smtClean="0"/>
              <a:t>4 группы общей направленности</a:t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2051" name="Picture 3" descr="IMG_9085   "/>
          <p:cNvPicPr>
            <a:picLocks noChangeAspect="1" noChangeArrowheads="1"/>
          </p:cNvPicPr>
          <p:nvPr/>
        </p:nvPicPr>
        <p:blipFill>
          <a:blip r:embed="rId2"/>
          <a:srcRect l="8824" t="5634"/>
          <a:stretch>
            <a:fillRect/>
          </a:stretch>
        </p:blipFill>
        <p:spPr bwMode="auto">
          <a:xfrm>
            <a:off x="857224" y="2214554"/>
            <a:ext cx="7361537" cy="4419609"/>
          </a:xfrm>
          <a:prstGeom prst="rect">
            <a:avLst/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 advTm="5703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u="sng" dirty="0" smtClean="0">
                <a:solidFill>
                  <a:srgbClr val="C00000"/>
                </a:solidFill>
              </a:rPr>
              <a:t>Цель программы </a:t>
            </a:r>
            <a:r>
              <a:rPr lang="ru-RU" sz="3200" b="1" u="sng" dirty="0" smtClean="0">
                <a:solidFill>
                  <a:srgbClr val="C00000"/>
                </a:solidFill>
              </a:rPr>
              <a:t>развития: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18434" name="Picture 2" descr="P1030638"/>
          <p:cNvPicPr>
            <a:picLocks noChangeAspect="1" noChangeArrowheads="1"/>
          </p:cNvPicPr>
          <p:nvPr/>
        </p:nvPicPr>
        <p:blipFill>
          <a:blip r:embed="rId2" cstate="print"/>
          <a:srcRect l="4533" t="17325" r="6084" b="15825"/>
          <a:stretch>
            <a:fillRect/>
          </a:stretch>
        </p:blipFill>
        <p:spPr bwMode="auto">
          <a:xfrm>
            <a:off x="2071670" y="2714620"/>
            <a:ext cx="5357850" cy="3864652"/>
          </a:xfrm>
          <a:prstGeom prst="rect">
            <a:avLst/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02810" y="1239745"/>
            <a:ext cx="894119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Формирование у детей физических,  интеллектуальных,  личностных качеств, обеспечивающих готовность ребенка к школьному обучению.</a:t>
            </a:r>
          </a:p>
          <a:p>
            <a:endParaRPr lang="ru-RU" sz="2800" dirty="0"/>
          </a:p>
        </p:txBody>
      </p:sp>
    </p:spTree>
  </p:cSld>
  <p:clrMapOvr>
    <a:masterClrMapping/>
  </p:clrMapOvr>
  <p:transition advClick="0" advTm="12407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P1030736"/>
          <p:cNvPicPr>
            <a:picLocks noChangeAspect="1" noChangeArrowheads="1"/>
          </p:cNvPicPr>
          <p:nvPr/>
        </p:nvPicPr>
        <p:blipFill>
          <a:blip r:embed="rId2" cstate="print"/>
          <a:srcRect l="31779" t="8919" b="12338"/>
          <a:stretch>
            <a:fillRect/>
          </a:stretch>
        </p:blipFill>
        <p:spPr bwMode="auto">
          <a:xfrm>
            <a:off x="214282" y="214290"/>
            <a:ext cx="4321999" cy="3741892"/>
          </a:xfrm>
          <a:prstGeom prst="rect">
            <a:avLst/>
          </a:prstGeom>
          <a:noFill/>
          <a:ln w="28575" cmpd="dbl">
            <a:solidFill>
              <a:srgbClr val="008000"/>
            </a:solidFill>
            <a:miter lim="800000"/>
            <a:headEnd/>
            <a:tailEnd/>
          </a:ln>
          <a:effectLst/>
        </p:spPr>
      </p:pic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4716016" y="214290"/>
            <a:ext cx="4427984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rgbClr val="C00000"/>
                </a:solidFill>
                <a:ea typeface="Times New Roman" pitchFamily="18" charset="0"/>
                <a:cs typeface="Arial" pitchFamily="34" charset="0"/>
              </a:rPr>
              <a:t>Задачи:</a:t>
            </a:r>
          </a:p>
          <a:p>
            <a:r>
              <a:rPr lang="ru-RU" sz="2800" b="1" dirty="0" smtClean="0">
                <a:solidFill>
                  <a:srgbClr val="C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dirty="0"/>
              <a:t>- обеспечение ребенку возможности радостно и содержательно проживать дошкольные годы; </a:t>
            </a:r>
          </a:p>
          <a:p>
            <a:r>
              <a:rPr lang="ru-RU" sz="2800" dirty="0"/>
              <a:t>- обеспечение охраны и укрепления его здоровья (как физического, так и психического);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14282" y="3984426"/>
            <a:ext cx="882221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Tx/>
              <a:buChar char="-"/>
            </a:pPr>
            <a:r>
              <a:rPr lang="ru-RU" sz="2800" dirty="0" smtClean="0">
                <a:solidFill>
                  <a:prstClr val="black"/>
                </a:solidFill>
              </a:rPr>
              <a:t>всестороннее </a:t>
            </a:r>
            <a:r>
              <a:rPr lang="ru-RU" sz="2800" dirty="0">
                <a:solidFill>
                  <a:prstClr val="black"/>
                </a:solidFill>
              </a:rPr>
              <a:t>и своевременное психическое и умственное развитие; </a:t>
            </a:r>
          </a:p>
          <a:p>
            <a:r>
              <a:rPr lang="ru-RU" sz="2800" dirty="0"/>
              <a:t>- формирование активного и бережно-уважительного отношения к окружающему миру; </a:t>
            </a:r>
          </a:p>
          <a:p>
            <a:r>
              <a:rPr lang="ru-RU" sz="2800" dirty="0"/>
              <a:t>-  приобщение к основным сферам человеческой культуры (труду, знаниям, искусству, морали).</a:t>
            </a:r>
          </a:p>
          <a:p>
            <a:pPr marL="457200" lvl="0" indent="-457200">
              <a:buFontTx/>
              <a:buChar char="-"/>
            </a:pPr>
            <a:endParaRPr lang="ru-RU" sz="2800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advClick="0" advTm="14063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P1030696"/>
          <p:cNvPicPr>
            <a:picLocks noChangeAspect="1" noChangeArrowheads="1"/>
          </p:cNvPicPr>
          <p:nvPr/>
        </p:nvPicPr>
        <p:blipFill>
          <a:blip r:embed="rId2" cstate="print"/>
          <a:srcRect l="11790" t="22377" r="1451" b="12039"/>
          <a:stretch>
            <a:fillRect/>
          </a:stretch>
        </p:blipFill>
        <p:spPr bwMode="auto">
          <a:xfrm>
            <a:off x="1146747" y="2327551"/>
            <a:ext cx="7064820" cy="4300545"/>
          </a:xfrm>
          <a:prstGeom prst="rect">
            <a:avLst/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428596" y="500042"/>
            <a:ext cx="850112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938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Программа развития составлена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с учетом возрастных  особенностей детей и ее содержание распределено на </a:t>
            </a:r>
            <a:r>
              <a:rPr lang="ru-RU" sz="28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пять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возрастных отрезка: 2-3 года;3-4 года; 4-5 лет; 5-6 лет; 6-7 лет.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ransition advClick="0" advTm="9797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u="sng" dirty="0" smtClean="0"/>
              <a:t/>
            </a:r>
            <a:br>
              <a:rPr lang="ru-RU" sz="3600" b="1" u="sng" dirty="0" smtClean="0"/>
            </a:br>
            <a:r>
              <a:rPr lang="ru-RU" sz="3600" b="1" u="sng" dirty="0" smtClean="0">
                <a:solidFill>
                  <a:srgbClr val="C00000"/>
                </a:solidFill>
              </a:rPr>
              <a:t>Основные направления работы учреждения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707904" y="1143973"/>
            <a:ext cx="529208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800" dirty="0"/>
              <a:t>- обеспечение всем воспитанникам детского сада равных стартовых возможностей для обучения, развития и воспитания; </a:t>
            </a:r>
          </a:p>
          <a:p>
            <a:r>
              <a:rPr lang="ru-RU" sz="2800" dirty="0"/>
              <a:t>- оздоровление и коррекция имеющихся отклонений в психофизическом развитии детей;</a:t>
            </a:r>
          </a:p>
          <a:p>
            <a:r>
              <a:rPr lang="ru-RU" sz="2800" dirty="0"/>
              <a:t>- художественно-эстетическое и познавательно-речевое развитие детей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3076" name="Picture 4" descr="IMG_9147   "/>
          <p:cNvPicPr>
            <a:picLocks noChangeAspect="1" noChangeArrowheads="1"/>
          </p:cNvPicPr>
          <p:nvPr/>
        </p:nvPicPr>
        <p:blipFill>
          <a:blip r:embed="rId2" cstate="print"/>
          <a:srcRect l="8276" t="7475" r="4898"/>
          <a:stretch>
            <a:fillRect/>
          </a:stretch>
        </p:blipFill>
        <p:spPr bwMode="auto">
          <a:xfrm>
            <a:off x="357158" y="1285860"/>
            <a:ext cx="3238500" cy="2257425"/>
          </a:xfrm>
          <a:prstGeom prst="rect">
            <a:avLst/>
          </a:prstGeom>
          <a:noFill/>
          <a:ln w="57150" cmpd="dbl">
            <a:solidFill>
              <a:srgbClr val="008000"/>
            </a:solidFill>
            <a:miter lim="800000"/>
            <a:headEnd/>
            <a:tailEnd/>
          </a:ln>
          <a:effectLst/>
        </p:spPr>
      </p:pic>
      <p:pic>
        <p:nvPicPr>
          <p:cNvPr id="3078" name="Picture 6" descr="IMG_0009"/>
          <p:cNvPicPr>
            <a:picLocks noChangeAspect="1" noChangeArrowheads="1"/>
          </p:cNvPicPr>
          <p:nvPr/>
        </p:nvPicPr>
        <p:blipFill>
          <a:blip r:embed="rId3"/>
          <a:srcRect l="10298" t="20364"/>
          <a:stretch>
            <a:fillRect/>
          </a:stretch>
        </p:blipFill>
        <p:spPr bwMode="auto">
          <a:xfrm>
            <a:off x="338546" y="4005064"/>
            <a:ext cx="3238500" cy="2401888"/>
          </a:xfrm>
          <a:prstGeom prst="rect">
            <a:avLst/>
          </a:prstGeom>
          <a:noFill/>
          <a:ln w="57150" cmpd="dbl">
            <a:solidFill>
              <a:srgbClr val="008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8188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sz="3600" b="1" u="sng" dirty="0" smtClean="0">
                <a:solidFill>
                  <a:srgbClr val="C00000"/>
                </a:solidFill>
              </a:rPr>
              <a:t>Программное обеспечение  образовательного процесса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85720" y="1428737"/>
            <a:ext cx="8572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Основная образовательная Программа</a:t>
            </a:r>
            <a:r>
              <a:rPr lang="ru-RU" sz="2800" b="1" dirty="0" smtClean="0"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457200" algn="l"/>
              </a:tabLst>
            </a:pPr>
            <a:r>
              <a:rPr lang="ru-RU" sz="2800" b="1" dirty="0" smtClean="0">
                <a:ea typeface="Times New Roman" pitchFamily="18" charset="0"/>
                <a:cs typeface="Arial" pitchFamily="34" charset="0"/>
              </a:rPr>
              <a:t> Программа «Радуга здоровья»</a:t>
            </a:r>
            <a:endParaRPr kumimoji="0" lang="ru-RU" sz="2800" b="1" i="0" u="none" strike="noStrike" cap="none" normalizeH="0" baseline="0" dirty="0" smtClean="0">
              <a:ln>
                <a:noFill/>
              </a:ln>
              <a:effectLst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6386" name="Picture 2" descr="P1030697"/>
          <p:cNvPicPr>
            <a:picLocks noChangeAspect="1" noChangeArrowheads="1"/>
          </p:cNvPicPr>
          <p:nvPr/>
        </p:nvPicPr>
        <p:blipFill>
          <a:blip r:embed="rId2" cstate="print"/>
          <a:srcRect l="3448" t="8046" r="2155" b="12357"/>
          <a:stretch>
            <a:fillRect/>
          </a:stretch>
        </p:blipFill>
        <p:spPr bwMode="auto">
          <a:xfrm>
            <a:off x="2928926" y="2546406"/>
            <a:ext cx="5943601" cy="4025866"/>
          </a:xfrm>
          <a:prstGeom prst="rect">
            <a:avLst/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 advTm="8265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163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285728"/>
            <a:ext cx="87154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Реализация программы развития:</a:t>
            </a:r>
            <a:endParaRPr lang="ru-RU" sz="2800" dirty="0"/>
          </a:p>
        </p:txBody>
      </p:sp>
      <p:pic>
        <p:nvPicPr>
          <p:cNvPr id="21507" name="Рисунок 8" descr="IMG_0058 (11)"/>
          <p:cNvPicPr>
            <a:picLocks noChangeAspect="1" noChangeArrowheads="1"/>
          </p:cNvPicPr>
          <p:nvPr/>
        </p:nvPicPr>
        <p:blipFill>
          <a:blip r:embed="rId2"/>
          <a:srcRect l="7849" t="6908" r="26682"/>
          <a:stretch>
            <a:fillRect/>
          </a:stretch>
        </p:blipFill>
        <p:spPr bwMode="auto">
          <a:xfrm>
            <a:off x="5286380" y="2928934"/>
            <a:ext cx="3535802" cy="3500462"/>
          </a:xfrm>
          <a:prstGeom prst="rect">
            <a:avLst/>
          </a:prstGeom>
          <a:noFill/>
          <a:ln w="28575" cmpd="dbl">
            <a:solidFill>
              <a:srgbClr val="008000"/>
            </a:solidFill>
            <a:miter lim="800000"/>
            <a:headEnd/>
            <a:tailEnd/>
          </a:ln>
          <a:effectLst/>
        </p:spPr>
      </p:pic>
      <p:pic>
        <p:nvPicPr>
          <p:cNvPr id="5" name="Picture 3" descr="C:\Users\Detsad10\Desktop\ФОТО\ОТКРЫТЫЕ ЗАНЯТИЯ\Габова 2014-2015\DSC_0111.jpg"/>
          <p:cNvPicPr>
            <a:picLocks noGrp="1"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928934"/>
            <a:ext cx="4790336" cy="3547810"/>
          </a:xfrm>
          <a:prstGeom prst="rect">
            <a:avLst/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0" y="928670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2800" dirty="0"/>
              <a:t>В</a:t>
            </a:r>
            <a:r>
              <a:rPr lang="ru-RU" sz="2800" dirty="0" smtClean="0"/>
              <a:t> </a:t>
            </a:r>
            <a:r>
              <a:rPr lang="ru-RU" sz="2800" dirty="0"/>
              <a:t>ДОУ создана система </a:t>
            </a:r>
            <a:r>
              <a:rPr lang="ru-RU" sz="2800" dirty="0" smtClean="0"/>
              <a:t>физкультурно-оздоровительной </a:t>
            </a:r>
            <a:r>
              <a:rPr lang="ru-RU" sz="2800" dirty="0"/>
              <a:t>работы, </a:t>
            </a:r>
            <a:r>
              <a:rPr lang="ru-RU" sz="2800" dirty="0" smtClean="0">
                <a:solidFill>
                  <a:prstClr val="black"/>
                </a:solidFill>
              </a:rPr>
              <a:t>что приводит к получению стабильного результата по оздоровлению воспитанников.</a:t>
            </a:r>
            <a:endParaRPr lang="ru-RU" sz="2800" dirty="0" smtClean="0"/>
          </a:p>
          <a:p>
            <a:endParaRPr lang="ru-RU" sz="2800" dirty="0"/>
          </a:p>
        </p:txBody>
      </p:sp>
    </p:spTree>
  </p:cSld>
  <p:clrMapOvr>
    <a:masterClrMapping/>
  </p:clrMapOvr>
  <p:transition advClick="0" advTm="10313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G_9133   "/>
          <p:cNvPicPr>
            <a:picLocks noChangeAspect="1" noChangeArrowheads="1"/>
          </p:cNvPicPr>
          <p:nvPr/>
        </p:nvPicPr>
        <p:blipFill>
          <a:blip r:embed="rId2" cstate="print"/>
          <a:srcRect l="14706" t="23441"/>
          <a:stretch>
            <a:fillRect/>
          </a:stretch>
        </p:blipFill>
        <p:spPr bwMode="auto">
          <a:xfrm>
            <a:off x="4000496" y="785794"/>
            <a:ext cx="4796410" cy="3929090"/>
          </a:xfrm>
          <a:prstGeom prst="rect">
            <a:avLst/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79512" y="285728"/>
            <a:ext cx="370053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800" dirty="0" smtClean="0"/>
              <a:t>ДОУ </a:t>
            </a:r>
            <a:r>
              <a:rPr lang="ru-RU" sz="2800" dirty="0"/>
              <a:t>на 93,5% </a:t>
            </a:r>
            <a:r>
              <a:rPr lang="ru-RU" sz="2800" dirty="0" smtClean="0"/>
              <a:t>укомплектовано штатами;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dirty="0" smtClean="0"/>
              <a:t>72,4 </a:t>
            </a:r>
            <a:r>
              <a:rPr lang="ru-RU" sz="2800" dirty="0"/>
              <a:t>% педагогического персонала имеют квалификационные </a:t>
            </a:r>
            <a:r>
              <a:rPr lang="ru-RU" sz="2800" dirty="0" smtClean="0"/>
              <a:t>категории,</a:t>
            </a:r>
            <a:r>
              <a:rPr lang="ru-RU" sz="2800" dirty="0"/>
              <a:t> </a:t>
            </a:r>
            <a:endParaRPr lang="ru-RU" sz="28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2800" dirty="0" smtClean="0"/>
              <a:t>сотрудники </a:t>
            </a:r>
            <a:r>
              <a:rPr lang="ru-RU" sz="2800" dirty="0"/>
              <a:t>успешно и в соответствии с графиком проходят аттестацию,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2800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5429264"/>
            <a:ext cx="8352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800" dirty="0" smtClean="0"/>
              <a:t>повышение </a:t>
            </a:r>
            <a:r>
              <a:rPr lang="ru-RU" sz="2800" dirty="0"/>
              <a:t>квалификации сотрудников осуществляется планомерно и своевременно</a:t>
            </a:r>
            <a:r>
              <a:rPr lang="ru-RU" sz="2400" dirty="0"/>
              <a:t>,</a:t>
            </a:r>
          </a:p>
        </p:txBody>
      </p:sp>
    </p:spTree>
  </p:cSld>
  <p:clrMapOvr>
    <a:masterClrMapping/>
  </p:clrMapOvr>
  <p:transition advClick="0" advTm="11031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3" descr="IMG_9081   "/>
          <p:cNvPicPr>
            <a:picLocks noChangeAspect="1" noChangeArrowheads="1"/>
          </p:cNvPicPr>
          <p:nvPr/>
        </p:nvPicPr>
        <p:blipFill>
          <a:blip r:embed="rId2" cstate="print"/>
          <a:srcRect l="20514" b="3667"/>
          <a:stretch>
            <a:fillRect/>
          </a:stretch>
        </p:blipFill>
        <p:spPr bwMode="auto">
          <a:xfrm>
            <a:off x="285720" y="3416177"/>
            <a:ext cx="3714776" cy="3174465"/>
          </a:xfrm>
          <a:prstGeom prst="rect">
            <a:avLst/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24" name="Рисунок 10" descr="P1000739"/>
          <p:cNvPicPr>
            <a:picLocks noChangeAspect="1" noChangeArrowheads="1"/>
          </p:cNvPicPr>
          <p:nvPr/>
        </p:nvPicPr>
        <p:blipFill>
          <a:blip r:embed="rId3"/>
          <a:srcRect t="4898" r="12820"/>
          <a:stretch>
            <a:fillRect/>
          </a:stretch>
        </p:blipFill>
        <p:spPr bwMode="auto">
          <a:xfrm>
            <a:off x="4515419" y="369189"/>
            <a:ext cx="4326207" cy="3712166"/>
          </a:xfrm>
          <a:prstGeom prst="rect">
            <a:avLst/>
          </a:prstGeom>
          <a:noFill/>
          <a:ln w="28575" cmpd="dbl">
            <a:solidFill>
              <a:srgbClr val="0070C0"/>
            </a:solidFill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214282" y="571480"/>
            <a:ext cx="42862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</a:t>
            </a:r>
            <a:r>
              <a:rPr lang="ru-RU" sz="2800" dirty="0" smtClean="0"/>
              <a:t> </a:t>
            </a:r>
            <a:r>
              <a:rPr lang="ru-RU" sz="2800" dirty="0"/>
              <a:t>ДОУ осуществляется коррекционная работа по сопровождению детей с нарушениями речи и зрения,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143372" y="4357694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/>
              <a:t>налажено тесное взаимодействие всех специалистов в воспитательно-образовательном процессе. </a:t>
            </a:r>
            <a:endParaRPr lang="ru-RU" sz="2800" dirty="0"/>
          </a:p>
        </p:txBody>
      </p:sp>
    </p:spTree>
  </p:cSld>
  <p:clrMapOvr>
    <a:masterClrMapping/>
  </p:clrMapOvr>
  <p:transition advClick="0" advTm="11563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 descr="S5002027"/>
          <p:cNvPicPr>
            <a:picLocks noChangeAspect="1" noChangeArrowheads="1"/>
          </p:cNvPicPr>
          <p:nvPr/>
        </p:nvPicPr>
        <p:blipFill>
          <a:blip r:embed="rId2"/>
          <a:srcRect t="3145" r="3073"/>
          <a:stretch>
            <a:fillRect/>
          </a:stretch>
        </p:blipFill>
        <p:spPr bwMode="auto">
          <a:xfrm>
            <a:off x="3951395" y="2909694"/>
            <a:ext cx="4692571" cy="3662577"/>
          </a:xfrm>
          <a:prstGeom prst="rect">
            <a:avLst/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3" name="Рисунок 3" descr="S5002029"/>
          <p:cNvPicPr>
            <a:picLocks noChangeAspect="1" noChangeArrowheads="1"/>
          </p:cNvPicPr>
          <p:nvPr/>
        </p:nvPicPr>
        <p:blipFill>
          <a:blip r:embed="rId3" cstate="print"/>
          <a:srcRect l="4935" t="8934"/>
          <a:stretch>
            <a:fillRect/>
          </a:stretch>
        </p:blipFill>
        <p:spPr bwMode="auto">
          <a:xfrm>
            <a:off x="285720" y="3714752"/>
            <a:ext cx="3203785" cy="2752730"/>
          </a:xfrm>
          <a:prstGeom prst="rect">
            <a:avLst/>
          </a:prstGeom>
          <a:noFill/>
          <a:ln w="28575" cmpd="dbl">
            <a:solidFill>
              <a:srgbClr val="008000"/>
            </a:solidFill>
            <a:miter lim="800000"/>
            <a:headEnd/>
            <a:tailEnd/>
          </a:ln>
          <a:effectLst/>
        </p:spPr>
      </p:pic>
      <p:pic>
        <p:nvPicPr>
          <p:cNvPr id="4" name="Рисунок 9" descr="IMG_0055"/>
          <p:cNvPicPr>
            <a:picLocks noChangeAspect="1" noChangeArrowheads="1"/>
          </p:cNvPicPr>
          <p:nvPr/>
        </p:nvPicPr>
        <p:blipFill>
          <a:blip r:embed="rId4"/>
          <a:srcRect l="21719" t="29140" r="23982" b="3642"/>
          <a:stretch>
            <a:fillRect/>
          </a:stretch>
        </p:blipFill>
        <p:spPr bwMode="auto">
          <a:xfrm>
            <a:off x="285720" y="357166"/>
            <a:ext cx="3124714" cy="2786082"/>
          </a:xfrm>
          <a:prstGeom prst="rect">
            <a:avLst/>
          </a:prstGeom>
          <a:noFill/>
          <a:ln w="28575" cmpd="dbl">
            <a:solidFill>
              <a:srgbClr val="008000"/>
            </a:solidFill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635896" y="345820"/>
            <a:ext cx="53285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Мониторинг показал высокий результат адаптации детей к условиям ДОУ, оптимальные результаты качества подготовки выпускников ДОУ,</a:t>
            </a:r>
          </a:p>
        </p:txBody>
      </p:sp>
    </p:spTree>
  </p:cSld>
  <p:clrMapOvr>
    <a:masterClrMapping/>
  </p:clrMapOvr>
  <p:transition advClick="0" advTm="7672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u="sng" dirty="0" smtClean="0">
                <a:latin typeface="Calibri" pitchFamily="34" charset="0"/>
              </a:rPr>
              <a:t/>
            </a:r>
            <a:br>
              <a:rPr lang="ru-RU" sz="3600" b="1" u="sng" dirty="0" smtClean="0">
                <a:latin typeface="Calibri" pitchFamily="34" charset="0"/>
              </a:rPr>
            </a:br>
            <a:r>
              <a:rPr lang="ru-RU" sz="3600" b="1" u="sng" dirty="0" smtClean="0">
                <a:solidFill>
                  <a:srgbClr val="C00000"/>
                </a:solidFill>
                <a:latin typeface="Calibri" pitchFamily="34" charset="0"/>
              </a:rPr>
              <a:t>Мониторинг образовательного процесса</a:t>
            </a:r>
            <a:r>
              <a:rPr lang="ru-RU" dirty="0" smtClean="0">
                <a:latin typeface="Calibri" pitchFamily="34" charset="0"/>
              </a:rPr>
              <a:t/>
            </a:r>
            <a:br>
              <a:rPr lang="ru-RU" dirty="0" smtClean="0">
                <a:latin typeface="Calibri" pitchFamily="34" charset="0"/>
              </a:rPr>
            </a:br>
            <a:endParaRPr lang="ru-RU" dirty="0">
              <a:latin typeface="Calibri" pitchFamily="34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7" name="Picture 34" descr="C:\Users\User\Documents\избр.картинки\анимашки\дети\baby15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4681912"/>
            <a:ext cx="2928958" cy="2027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C:\Users\User\Documents\избр.картинки\анимашки\цветы\0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5357826"/>
            <a:ext cx="785818" cy="687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2" descr="C:\Users\User\Documents\избр.картинки\анимашки\цветы\0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6060300">
            <a:off x="8020593" y="5465342"/>
            <a:ext cx="785818" cy="687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714348" y="1214422"/>
            <a:ext cx="8286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/>
              <a:t>Усвоение программы детьми </a:t>
            </a:r>
            <a:r>
              <a:rPr lang="ru-RU" sz="2800" b="1" i="1" dirty="0" smtClean="0"/>
              <a:t>раннего возраста</a:t>
            </a:r>
            <a:endParaRPr lang="ru-RU" sz="2800" dirty="0"/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571472" y="1500174"/>
          <a:ext cx="814393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advClick="0" advTm="14016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2" descr="C:\Users\User\Documents\избр.картинки\анимашки\цветы\0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924550"/>
            <a:ext cx="785818" cy="687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2" descr="C:\Users\User\Documents\избр.картинки\анимашки\цветы\0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5929330"/>
            <a:ext cx="785818" cy="687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2" descr="C:\Users\User\Documents\избр.картинки\анимашки\цветы\0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01024" y="5929330"/>
            <a:ext cx="785818" cy="687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2" descr="C:\Users\User\Documents\избр.картинки\анимашки\цветы\0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5929330"/>
            <a:ext cx="785818" cy="687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4" descr="C:\Users\User\Documents\избр.картинки\анимашки\дети\baby15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4857760"/>
            <a:ext cx="2571767" cy="1780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User\Documents\избр.картинки\анимашки\анимашки избр\apogoda-9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189993">
            <a:off x="367736" y="1429902"/>
            <a:ext cx="1038990" cy="1086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2200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571472" y="1397000"/>
          <a:ext cx="814393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571472" y="428604"/>
            <a:ext cx="8286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/>
              <a:t>Усвоение программы детьми  </a:t>
            </a:r>
            <a:r>
              <a:rPr lang="ru-RU" sz="2800" b="1" i="1" dirty="0" smtClean="0"/>
              <a:t>дошкольных групп</a:t>
            </a:r>
            <a:endParaRPr lang="ru-RU" sz="2800" dirty="0"/>
          </a:p>
        </p:txBody>
      </p:sp>
    </p:spTree>
  </p:cSld>
  <p:clrMapOvr>
    <a:masterClrMapping/>
  </p:clrMapOvr>
  <p:transition advClick="0" advTm="8360"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/>
          <p:cNvGraphicFramePr/>
          <p:nvPr/>
        </p:nvGraphicFramePr>
        <p:xfrm>
          <a:off x="428596" y="1214422"/>
          <a:ext cx="8501122" cy="51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u="sng" dirty="0" smtClean="0">
                <a:solidFill>
                  <a:srgbClr val="C00000"/>
                </a:solidFill>
              </a:rPr>
              <a:t>Динамика развития физического развития</a:t>
            </a:r>
            <a:endParaRPr lang="ru-RU" sz="3200" u="sng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 advTm="11781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Рисунок 1" descr="P10007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3143248"/>
            <a:ext cx="4676775" cy="3505200"/>
          </a:xfrm>
          <a:prstGeom prst="rect">
            <a:avLst/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23556" name="Picture 4" descr="P10000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5114925" cy="3533775"/>
          </a:xfrm>
          <a:prstGeom prst="rect">
            <a:avLst/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323528" y="3880185"/>
            <a:ext cx="39627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Это </a:t>
            </a:r>
            <a:r>
              <a:rPr lang="ru-RU" sz="2400" dirty="0"/>
              <a:t>позволяет вовремя внести коррективы в </a:t>
            </a:r>
            <a:r>
              <a:rPr lang="ru-RU" sz="2400" dirty="0" err="1"/>
              <a:t>воспитательно</a:t>
            </a:r>
            <a:r>
              <a:rPr lang="ru-RU" sz="2400" dirty="0"/>
              <a:t>-образовательный процесс и оказать конкретную </a:t>
            </a:r>
            <a:r>
              <a:rPr lang="ru-RU" sz="2400" dirty="0" smtClean="0"/>
              <a:t>помощь.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508105" y="225399"/>
            <a:ext cx="34549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black"/>
                </a:solidFill>
              </a:rPr>
              <a:t>Благодаря системе контроля и мониторинга своевременно выявляются затруднения и недочеты в работе всех структурных подразделений</a:t>
            </a:r>
            <a:endParaRPr lang="ru-RU" sz="2400" dirty="0"/>
          </a:p>
        </p:txBody>
      </p:sp>
    </p:spTree>
  </p:cSld>
  <p:clrMapOvr>
    <a:masterClrMapping/>
  </p:clrMapOvr>
  <p:transition advClick="0" advTm="10000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2" descr="C:\Users\User\Documents\избр.картинки\анимашки\цветы\0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5929330"/>
            <a:ext cx="785818" cy="687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928662" y="1714488"/>
          <a:ext cx="7786743" cy="3922728"/>
        </p:xfrm>
        <a:graphic>
          <a:graphicData uri="http://schemas.openxmlformats.org/drawingml/2006/table">
            <a:tbl>
              <a:tblPr/>
              <a:tblGrid>
                <a:gridCol w="2482641"/>
                <a:gridCol w="1732342"/>
                <a:gridCol w="1746109"/>
                <a:gridCol w="1825651"/>
              </a:tblGrid>
              <a:tr h="7779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666" marR="64666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dirty="0">
                          <a:latin typeface="Times New Roman"/>
                          <a:ea typeface="Times New Roman"/>
                          <a:cs typeface="Times New Roman"/>
                        </a:rPr>
                        <a:t>Высокий (чел./%)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666" marR="64666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dirty="0">
                          <a:latin typeface="Times New Roman"/>
                          <a:ea typeface="Times New Roman"/>
                          <a:cs typeface="Times New Roman"/>
                        </a:rPr>
                        <a:t>Средний (чел./%)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666" marR="64666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>
                          <a:latin typeface="Times New Roman"/>
                          <a:ea typeface="Times New Roman"/>
                          <a:cs typeface="Times New Roman"/>
                        </a:rPr>
                        <a:t>Низкий (чел./%)</a:t>
                      </a:r>
                      <a:endParaRPr lang="ru-RU" sz="2000" b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666" marR="64666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97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Подготовительная логопедическая группа 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666" marR="64666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latin typeface="Times New Roman"/>
                          <a:ea typeface="Times New Roman"/>
                          <a:cs typeface="Times New Roman"/>
                        </a:rPr>
                        <a:t>14 (52%)</a:t>
                      </a:r>
                      <a:endParaRPr lang="ru-RU" sz="2000" b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666" marR="64666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latin typeface="Times New Roman"/>
                          <a:ea typeface="Times New Roman"/>
                          <a:cs typeface="Times New Roman"/>
                        </a:rPr>
                        <a:t>11 (41%)</a:t>
                      </a:r>
                      <a:endParaRPr lang="ru-RU" sz="2000" b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666" marR="64666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latin typeface="Times New Roman"/>
                          <a:ea typeface="Times New Roman"/>
                          <a:cs typeface="Times New Roman"/>
                        </a:rPr>
                        <a:t>2 (7%)</a:t>
                      </a:r>
                      <a:endParaRPr lang="ru-RU" sz="2000" b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666" marR="64666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25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Подготовительная </a:t>
                      </a:r>
                      <a:r>
                        <a:rPr lang="ru-RU" sz="2000" b="0" dirty="0" err="1">
                          <a:latin typeface="Times New Roman"/>
                          <a:ea typeface="Times New Roman"/>
                          <a:cs typeface="Times New Roman"/>
                        </a:rPr>
                        <a:t>тифлогруппа</a:t>
                      </a: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666" marR="64666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latin typeface="Times New Roman"/>
                          <a:ea typeface="Times New Roman"/>
                          <a:cs typeface="Times New Roman"/>
                        </a:rPr>
                        <a:t>17 (68%)</a:t>
                      </a:r>
                      <a:endParaRPr lang="ru-RU" sz="2000" b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666" marR="64666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latin typeface="Times New Roman"/>
                          <a:ea typeface="Times New Roman"/>
                          <a:cs typeface="Times New Roman"/>
                        </a:rPr>
                        <a:t>8 (32%)</a:t>
                      </a:r>
                      <a:endParaRPr lang="ru-RU" sz="2000" b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666" marR="64666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0 (0%)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666" marR="64666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25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latin typeface="Times New Roman"/>
                          <a:ea typeface="Times New Roman"/>
                          <a:cs typeface="Times New Roman"/>
                        </a:rPr>
                        <a:t>Среднее значение по ДОУ </a:t>
                      </a:r>
                      <a:endParaRPr lang="ru-RU" sz="2000" b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666" marR="64666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 31 (60%)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666" marR="64666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19 (37%)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666" marR="64666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2 (3%)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666" marR="64666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57158" y="500042"/>
            <a:ext cx="850686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отовность</a:t>
            </a:r>
            <a:r>
              <a:rPr kumimoji="0" lang="ru-RU" sz="24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детей к обучению</a:t>
            </a:r>
            <a:r>
              <a:rPr kumimoji="0" lang="ru-RU" sz="24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школе                                                                                            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3429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85984" y="1071546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3429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Тест </a:t>
            </a:r>
            <a:r>
              <a:rPr lang="ru-RU" sz="2000" b="1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Керна-Ирасека</a:t>
            </a:r>
            <a:endParaRPr lang="ru-RU" sz="2000" dirty="0" smtClean="0">
              <a:latin typeface="Calibri" pitchFamily="34" charset="0"/>
            </a:endParaRPr>
          </a:p>
        </p:txBody>
      </p:sp>
      <p:pic>
        <p:nvPicPr>
          <p:cNvPr id="6" name="Picture 22" descr="C:\Users\User\Documents\избр.картинки\анимашки\цветы\0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5500702"/>
            <a:ext cx="785818" cy="687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2" descr="C:\Users\User\Documents\избр.картинки\анимашки\цветы\0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5000636"/>
            <a:ext cx="785818" cy="687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User\Documents\избр.картинки\анимашки\анимашки избр\apogoda-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189993">
            <a:off x="151067" y="141800"/>
            <a:ext cx="1022833" cy="106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4" descr="C:\Users\User\Documents\избр.картинки\анимашки\дети\baby15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5225917"/>
            <a:ext cx="2357453" cy="163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609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1" descr="C:\Users\Сергей\Desktop\_DSC0442.JPG"/>
          <p:cNvPicPr>
            <a:picLocks noChangeArrowheads="1"/>
          </p:cNvPicPr>
          <p:nvPr/>
        </p:nvPicPr>
        <p:blipFill>
          <a:blip r:embed="rId2"/>
          <a:srcRect l="9952" t="4408" r="14445" b="14229"/>
          <a:stretch>
            <a:fillRect/>
          </a:stretch>
        </p:blipFill>
        <p:spPr bwMode="auto">
          <a:xfrm>
            <a:off x="1142976" y="785794"/>
            <a:ext cx="6858048" cy="4214842"/>
          </a:xfrm>
          <a:prstGeom prst="rect">
            <a:avLst/>
          </a:prstGeom>
          <a:noFill/>
          <a:ln w="57150" cmpd="dbl">
            <a:solidFill>
              <a:srgbClr val="0070C0"/>
            </a:solidFill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214414" y="5286388"/>
            <a:ext cx="71556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СПАСИБО ЗА ВНИМАНИЕ !</a:t>
            </a:r>
            <a:endParaRPr lang="ru-RU" sz="4800" dirty="0"/>
          </a:p>
        </p:txBody>
      </p:sp>
      <p:pic>
        <p:nvPicPr>
          <p:cNvPr id="4" name="Picture 22" descr="C:\Users\User\Documents\избр.картинки\анимашки\цветы\0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714884"/>
            <a:ext cx="10668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2" descr="C:\Users\User\Documents\избр.картинки\анимашки\цветы\0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9932860">
            <a:off x="528200" y="618396"/>
            <a:ext cx="10668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2" descr="C:\Users\User\Documents\избр.картинки\анимашки\цветы\0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34" y="4357694"/>
            <a:ext cx="10668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User\Documents\избр.картинки\анимашки\анимашки избр\apogoda-9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189993">
            <a:off x="7220004" y="89509"/>
            <a:ext cx="1676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214546" y="6072206"/>
            <a:ext cx="4500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</a:rPr>
              <a:t>Dou630.n4.biz</a:t>
            </a:r>
            <a:endParaRPr lang="ru-RU" sz="32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 advClick="0" advTm="1275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d5d9d8fcd69d3296edc3243b7384bc2a38f2c5af"/>
</p:tagLst>
</file>

<file path=ppt/theme/theme1.xml><?xml version="1.0" encoding="utf-8"?>
<a:theme xmlns:a="http://schemas.openxmlformats.org/drawingml/2006/main" name="green_abstract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green_abstract</Template>
  <TotalTime>966</TotalTime>
  <Words>382</Words>
  <Application>Microsoft Office PowerPoint</Application>
  <PresentationFormat>Экран (4:3)</PresentationFormat>
  <Paragraphs>52</Paragraphs>
  <Slides>17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green_abstract</vt:lpstr>
      <vt:lpstr>Слайд 1</vt:lpstr>
      <vt:lpstr> Функционирует  13 групп,   из них:        4  тифло группы,                                                          5  логопедических групп, 4 группы общей направленности </vt:lpstr>
      <vt:lpstr>Цель программы развития:</vt:lpstr>
      <vt:lpstr>Слайд 4</vt:lpstr>
      <vt:lpstr>Слайд 5</vt:lpstr>
      <vt:lpstr> Основные направления работы учреждения </vt:lpstr>
      <vt:lpstr> Программное обеспечение  образовательного процесса </vt:lpstr>
      <vt:lpstr>Слайд 8</vt:lpstr>
      <vt:lpstr>Слайд 9</vt:lpstr>
      <vt:lpstr>Слайд 10</vt:lpstr>
      <vt:lpstr>Слайд 11</vt:lpstr>
      <vt:lpstr> Мониторинг образовательного процесса </vt:lpstr>
      <vt:lpstr>Слайд 13</vt:lpstr>
      <vt:lpstr>Динамика развития физического развития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Detsad10</dc:creator>
  <cp:lastModifiedBy>User</cp:lastModifiedBy>
  <cp:revision>91</cp:revision>
  <dcterms:created xsi:type="dcterms:W3CDTF">2016-03-09T07:27:39Z</dcterms:created>
  <dcterms:modified xsi:type="dcterms:W3CDTF">2019-02-27T17:09:25Z</dcterms:modified>
</cp:coreProperties>
</file>